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07" r:id="rId2"/>
    <p:sldId id="257" r:id="rId3"/>
    <p:sldId id="311" r:id="rId4"/>
    <p:sldId id="312" r:id="rId5"/>
    <p:sldId id="313" r:id="rId6"/>
    <p:sldId id="314" r:id="rId7"/>
    <p:sldId id="31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bertin" initials="x" lastIdx="1" clrIdx="0">
    <p:extLst>
      <p:ext uri="{19B8F6BF-5375-455C-9EA6-DF929625EA0E}">
        <p15:presenceInfo xmlns:p15="http://schemas.microsoft.com/office/powerpoint/2012/main" userId="xber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BF20D-19AE-47B2-BA79-28350F5D5F44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08D85-1B94-43B7-8397-39F074F364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38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08D85-1B94-43B7-8397-39F074F3646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52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66D1-3C97-4B11-A029-05A2FBA7B96C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8B8-BC28-4CEE-A124-373E11D77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28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66D1-3C97-4B11-A029-05A2FBA7B96C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8B8-BC28-4CEE-A124-373E11D77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92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66D1-3C97-4B11-A029-05A2FBA7B96C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8B8-BC28-4CEE-A124-373E11D77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86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66D1-3C97-4B11-A029-05A2FBA7B96C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8B8-BC28-4CEE-A124-373E11D77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5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66D1-3C97-4B11-A029-05A2FBA7B96C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8B8-BC28-4CEE-A124-373E11D77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96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66D1-3C97-4B11-A029-05A2FBA7B96C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8B8-BC28-4CEE-A124-373E11D77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23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66D1-3C97-4B11-A029-05A2FBA7B96C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8B8-BC28-4CEE-A124-373E11D77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88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66D1-3C97-4B11-A029-05A2FBA7B96C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8B8-BC28-4CEE-A124-373E11D77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75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66D1-3C97-4B11-A029-05A2FBA7B96C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8B8-BC28-4CEE-A124-373E11D77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41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66D1-3C97-4B11-A029-05A2FBA7B96C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8B8-BC28-4CEE-A124-373E11D77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56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F66D1-3C97-4B11-A029-05A2FBA7B96C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8B8-BC28-4CEE-A124-373E11D77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88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F66D1-3C97-4B11-A029-05A2FBA7B96C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918B8-BC28-4CEE-A124-373E11D77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4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oneTexte 3"/>
          <p:cNvSpPr txBox="1">
            <a:spLocks noChangeArrowheads="1"/>
          </p:cNvSpPr>
          <p:nvPr/>
        </p:nvSpPr>
        <p:spPr bwMode="auto">
          <a:xfrm>
            <a:off x="243086" y="941403"/>
            <a:ext cx="86553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atin typeface="Comic Sans MS" pitchFamily="66" charset="0"/>
              </a:rPr>
              <a:t> </a:t>
            </a:r>
            <a:r>
              <a:rPr lang="fr-FR" sz="2800" b="1" dirty="0">
                <a:latin typeface="Comic Sans MS" pitchFamily="66" charset="0"/>
              </a:rPr>
              <a:t>Contexte géomorphologique et hydrodynamique des Pertuis Charentais</a:t>
            </a:r>
            <a:endParaRPr lang="fr-FR" sz="3600" b="1" dirty="0">
              <a:latin typeface="Comic Sans MS" pitchFamily="66" charset="0"/>
            </a:endParaRPr>
          </a:p>
          <a:p>
            <a:pPr algn="ctr"/>
            <a:endParaRPr lang="fr-FR" sz="3200" dirty="0">
              <a:latin typeface="Comic Sans MS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2B221B-B461-496C-9EB4-59A1B44D8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93" t="12054" r="1565" b="73964"/>
          <a:stretch/>
        </p:blipFill>
        <p:spPr>
          <a:xfrm>
            <a:off x="0" y="-1299"/>
            <a:ext cx="9141476" cy="94270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C8F07FF-1BBC-4D53-B8C2-90B9DC5A3C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" b="3374"/>
          <a:stretch/>
        </p:blipFill>
        <p:spPr>
          <a:xfrm>
            <a:off x="607029" y="2254143"/>
            <a:ext cx="7958131" cy="452394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039D9E1-EF84-417E-8FAC-156A5360F688}"/>
              </a:ext>
            </a:extLst>
          </p:cNvPr>
          <p:cNvSpPr txBox="1"/>
          <p:nvPr/>
        </p:nvSpPr>
        <p:spPr>
          <a:xfrm>
            <a:off x="552464" y="6446723"/>
            <a:ext cx="2774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Image Sentinel 2A, 30/09/2023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8E060C8-9B5B-48B0-BBD5-D3F70CA19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45" t="19090" r="28582" b="15804"/>
          <a:stretch/>
        </p:blipFill>
        <p:spPr>
          <a:xfrm>
            <a:off x="188206" y="1624957"/>
            <a:ext cx="2925697" cy="35848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5E6FE22-A2EA-4FF9-B147-E287B3C33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80" t="35912" r="17141" b="28263"/>
          <a:stretch/>
        </p:blipFill>
        <p:spPr>
          <a:xfrm rot="5400000">
            <a:off x="1203097" y="4345750"/>
            <a:ext cx="1028654" cy="305656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5E18E8F-2043-4D90-B225-7916E35A1FA3}"/>
              </a:ext>
            </a:extLst>
          </p:cNvPr>
          <p:cNvSpPr txBox="1"/>
          <p:nvPr/>
        </p:nvSpPr>
        <p:spPr>
          <a:xfrm>
            <a:off x="90618" y="1011615"/>
            <a:ext cx="3806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rgbClr val="002060"/>
                </a:solidFill>
              </a:rPr>
              <a:t>Contexte géomorphologique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39F406-70D6-42F2-BC99-8C98162846F8}"/>
              </a:ext>
            </a:extLst>
          </p:cNvPr>
          <p:cNvSpPr txBox="1"/>
          <p:nvPr/>
        </p:nvSpPr>
        <p:spPr>
          <a:xfrm>
            <a:off x="552138" y="6225903"/>
            <a:ext cx="246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Bathymétrie/niveau moyen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E18B7BC-BE47-4609-BC5B-D8E02ACB973A}"/>
              </a:ext>
            </a:extLst>
          </p:cNvPr>
          <p:cNvSpPr txBox="1"/>
          <p:nvPr/>
        </p:nvSpPr>
        <p:spPr>
          <a:xfrm>
            <a:off x="3718807" y="1967411"/>
            <a:ext cx="4900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50 % d’une bande littorale de 10 km est située sous le niveau marin à marée haute.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8F5DFE0-AB0B-4E54-85AF-3908C89B769A}"/>
              </a:ext>
            </a:extLst>
          </p:cNvPr>
          <p:cNvGrpSpPr/>
          <p:nvPr/>
        </p:nvGrpSpPr>
        <p:grpSpPr>
          <a:xfrm>
            <a:off x="3718807" y="3038475"/>
            <a:ext cx="4936031" cy="2554692"/>
            <a:chOff x="4064797" y="1363060"/>
            <a:chExt cx="4936031" cy="255469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920A98E-494B-468F-BF93-DACC078CCF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9" r="32566"/>
            <a:stretch/>
          </p:blipFill>
          <p:spPr>
            <a:xfrm>
              <a:off x="4471295" y="2386185"/>
              <a:ext cx="2147939" cy="1531567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743D847-17C7-4274-A7D5-DE8078417B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99" r="20110"/>
            <a:stretch/>
          </p:blipFill>
          <p:spPr>
            <a:xfrm>
              <a:off x="6766343" y="2386185"/>
              <a:ext cx="2213929" cy="1531567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7861891-098D-4544-AC32-E68C307AC199}"/>
                </a:ext>
              </a:extLst>
            </p:cNvPr>
            <p:cNvSpPr txBox="1"/>
            <p:nvPr/>
          </p:nvSpPr>
          <p:spPr>
            <a:xfrm>
              <a:off x="5404542" y="3640753"/>
              <a:ext cx="12146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/>
                <a:t>Xynthia@Oléron</a:t>
              </a:r>
              <a:endParaRPr lang="fr-FR" sz="1200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7495797A-46FE-4B11-BC7D-883D754354F5}"/>
                </a:ext>
              </a:extLst>
            </p:cNvPr>
            <p:cNvSpPr txBox="1"/>
            <p:nvPr/>
          </p:nvSpPr>
          <p:spPr>
            <a:xfrm>
              <a:off x="4064797" y="1363060"/>
              <a:ext cx="49360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fr-FR" dirty="0"/>
                <a:t>Cette forte vulnérabilité a été tragiquement rappelée lors des tempêtes Xynthia (février 2010) et Martin (décembre 1999).</a:t>
              </a:r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C29854E9-E674-4A2E-A570-6D075D7278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93" t="12054" r="1565" b="73964"/>
          <a:stretch/>
        </p:blipFill>
        <p:spPr>
          <a:xfrm>
            <a:off x="0" y="-1299"/>
            <a:ext cx="9141476" cy="9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5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35E18E8F-2043-4D90-B225-7916E35A1FA3}"/>
              </a:ext>
            </a:extLst>
          </p:cNvPr>
          <p:cNvSpPr txBox="1"/>
          <p:nvPr/>
        </p:nvSpPr>
        <p:spPr>
          <a:xfrm>
            <a:off x="90618" y="1011615"/>
            <a:ext cx="3806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rgbClr val="002060"/>
                </a:solidFill>
              </a:rPr>
              <a:t>Contexte géomorphologique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29854E9-E674-4A2E-A570-6D075D7278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93" t="12054" r="1565" b="73964"/>
          <a:stretch/>
        </p:blipFill>
        <p:spPr>
          <a:xfrm>
            <a:off x="0" y="-1299"/>
            <a:ext cx="9141476" cy="94270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C6583B1-C422-48E9-B570-5794925C58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22" b="50424"/>
          <a:stretch/>
        </p:blipFill>
        <p:spPr>
          <a:xfrm>
            <a:off x="121895" y="1913468"/>
            <a:ext cx="2825893" cy="372121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D25CA8E-48F4-41E0-AF6D-0C1130DCE4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8" r="48522" b="225"/>
          <a:stretch/>
        </p:blipFill>
        <p:spPr>
          <a:xfrm>
            <a:off x="3090663" y="1894417"/>
            <a:ext cx="2825893" cy="372121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CB4E088-F4D1-44F9-88E3-F93E303291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5" t="50198" r="-381" b="225"/>
          <a:stretch/>
        </p:blipFill>
        <p:spPr>
          <a:xfrm>
            <a:off x="6196214" y="1894416"/>
            <a:ext cx="2694044" cy="37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35E18E8F-2043-4D90-B225-7916E35A1FA3}"/>
              </a:ext>
            </a:extLst>
          </p:cNvPr>
          <p:cNvSpPr txBox="1"/>
          <p:nvPr/>
        </p:nvSpPr>
        <p:spPr>
          <a:xfrm>
            <a:off x="90618" y="1011615"/>
            <a:ext cx="4963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rgbClr val="002060"/>
                </a:solidFill>
              </a:rPr>
              <a:t>Contexte hydrodynamique : la marée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29854E9-E674-4A2E-A570-6D075D7278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93" t="12054" r="1565" b="73964"/>
          <a:stretch/>
        </p:blipFill>
        <p:spPr>
          <a:xfrm>
            <a:off x="0" y="-1299"/>
            <a:ext cx="9141476" cy="94270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791D06-D3F6-4341-8827-91F6A65C7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" y="1688638"/>
            <a:ext cx="4796527" cy="48666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AA45E4F-A484-47E7-A292-596C772D46B3}"/>
              </a:ext>
            </a:extLst>
          </p:cNvPr>
          <p:cNvSpPr txBox="1"/>
          <p:nvPr/>
        </p:nvSpPr>
        <p:spPr>
          <a:xfrm rot="16200000">
            <a:off x="2761577" y="3937277"/>
            <a:ext cx="457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Marnage maximum dans les Pertuis Charentais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037357-0683-42CC-A96F-FBE11AB6C500}"/>
              </a:ext>
            </a:extLst>
          </p:cNvPr>
          <p:cNvSpPr txBox="1"/>
          <p:nvPr/>
        </p:nvSpPr>
        <p:spPr>
          <a:xfrm>
            <a:off x="5580559" y="1969275"/>
            <a:ext cx="3357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Le marnage de vives-eaux augmente de 5,5 m à quasiment 7,0 m au sud de l’Ile d’Aix. 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D254A27-6A64-4E42-A5CD-73A9A8B994F3}"/>
              </a:ext>
            </a:extLst>
          </p:cNvPr>
          <p:cNvGrpSpPr/>
          <p:nvPr/>
        </p:nvGrpSpPr>
        <p:grpSpPr>
          <a:xfrm>
            <a:off x="2199503" y="4253411"/>
            <a:ext cx="6738552" cy="1592974"/>
            <a:chOff x="2199503" y="4253411"/>
            <a:chExt cx="6738552" cy="1592974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8EC14D5-206E-485A-8507-4EAC4F0E1AB2}"/>
                </a:ext>
              </a:extLst>
            </p:cNvPr>
            <p:cNvSpPr txBox="1"/>
            <p:nvPr/>
          </p:nvSpPr>
          <p:spPr>
            <a:xfrm>
              <a:off x="5580559" y="4253411"/>
              <a:ext cx="33574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fr-FR" dirty="0"/>
                <a:t>Les courants de marée associés peuvent dépasser 2 m/s</a:t>
              </a:r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38A762DB-15CE-4AF6-B1FA-3BF1062EA5E6}"/>
                </a:ext>
              </a:extLst>
            </p:cNvPr>
            <p:cNvSpPr/>
            <p:nvPr/>
          </p:nvSpPr>
          <p:spPr>
            <a:xfrm>
              <a:off x="2199503" y="5296930"/>
              <a:ext cx="700216" cy="54945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2808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35E18E8F-2043-4D90-B225-7916E35A1FA3}"/>
              </a:ext>
            </a:extLst>
          </p:cNvPr>
          <p:cNvSpPr txBox="1"/>
          <p:nvPr/>
        </p:nvSpPr>
        <p:spPr>
          <a:xfrm>
            <a:off x="90618" y="1011615"/>
            <a:ext cx="4963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rgbClr val="002060"/>
                </a:solidFill>
              </a:rPr>
              <a:t>Contexte hydrodynamique : la marée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29854E9-E674-4A2E-A570-6D075D7278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93" t="12054" r="1565" b="73964"/>
          <a:stretch/>
        </p:blipFill>
        <p:spPr>
          <a:xfrm>
            <a:off x="0" y="-1299"/>
            <a:ext cx="9141476" cy="94270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742E371-9F34-4FA3-BC23-94230D86C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0" y="1543492"/>
            <a:ext cx="4233653" cy="448387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D67AD46-DDFF-41D5-B5EE-23001478B86B}"/>
              </a:ext>
            </a:extLst>
          </p:cNvPr>
          <p:cNvSpPr txBox="1"/>
          <p:nvPr/>
        </p:nvSpPr>
        <p:spPr>
          <a:xfrm rot="16200000">
            <a:off x="2464967" y="3672016"/>
            <a:ext cx="4355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H</a:t>
            </a:r>
            <a:r>
              <a:rPr lang="fr-FR" sz="1600" baseline="-25000" dirty="0"/>
              <a:t>m0</a:t>
            </a:r>
            <a:r>
              <a:rPr lang="fr-FR" sz="1600" dirty="0"/>
              <a:t> maximum en 2014 dans les Pertuis Charentais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5FF9ACD-3444-4657-8A41-39B7CA59BF42}"/>
              </a:ext>
            </a:extLst>
          </p:cNvPr>
          <p:cNvGrpSpPr/>
          <p:nvPr/>
        </p:nvGrpSpPr>
        <p:grpSpPr>
          <a:xfrm>
            <a:off x="2010032" y="1671059"/>
            <a:ext cx="7062461" cy="4356312"/>
            <a:chOff x="2010032" y="1671059"/>
            <a:chExt cx="7062461" cy="4356312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9AF55C43-1484-4679-B7E1-364CF36B1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20" t="12853" r="51261" b="5896"/>
            <a:stretch/>
          </p:blipFill>
          <p:spPr>
            <a:xfrm>
              <a:off x="5313405" y="1671059"/>
              <a:ext cx="3759088" cy="4356312"/>
            </a:xfrm>
            <a:prstGeom prst="rect">
              <a:avLst/>
            </a:prstGeom>
          </p:spPr>
        </p:pic>
        <p:sp>
          <p:nvSpPr>
            <p:cNvPr id="8" name="Étoile : 5 branches 7">
              <a:extLst>
                <a:ext uri="{FF2B5EF4-FFF2-40B4-BE49-F238E27FC236}">
                  <a16:creationId xmlns:a16="http://schemas.microsoft.com/office/drawing/2014/main" id="{93B71C5D-B666-4CD5-A2A9-CB6EBA935CD9}"/>
                </a:ext>
              </a:extLst>
            </p:cNvPr>
            <p:cNvSpPr/>
            <p:nvPr/>
          </p:nvSpPr>
          <p:spPr>
            <a:xfrm>
              <a:off x="2010032" y="4720283"/>
              <a:ext cx="197708" cy="156519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Ellipse 9">
            <a:extLst>
              <a:ext uri="{FF2B5EF4-FFF2-40B4-BE49-F238E27FC236}">
                <a16:creationId xmlns:a16="http://schemas.microsoft.com/office/drawing/2014/main" id="{BD4EE315-A5B7-480D-B27B-C7BFEDD01D80}"/>
              </a:ext>
            </a:extLst>
          </p:cNvPr>
          <p:cNvSpPr/>
          <p:nvPr/>
        </p:nvSpPr>
        <p:spPr>
          <a:xfrm>
            <a:off x="6590270" y="4011827"/>
            <a:ext cx="601362" cy="63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6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3" descr="WLevels_Pertuis_Veget_150dpi.gif">
            <a:extLst>
              <a:ext uri="{FF2B5EF4-FFF2-40B4-BE49-F238E27FC236}">
                <a16:creationId xmlns:a16="http://schemas.microsoft.com/office/drawing/2014/main" id="{34989916-4E72-4175-88C5-95D3B6FC5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13" y="1716488"/>
            <a:ext cx="5286168" cy="396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5E18E8F-2043-4D90-B225-7916E35A1FA3}"/>
              </a:ext>
            </a:extLst>
          </p:cNvPr>
          <p:cNvSpPr txBox="1"/>
          <p:nvPr/>
        </p:nvSpPr>
        <p:spPr>
          <a:xfrm>
            <a:off x="90618" y="1011615"/>
            <a:ext cx="7557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>
                <a:solidFill>
                  <a:srgbClr val="002060"/>
                </a:solidFill>
              </a:rPr>
              <a:t>L’aléas de submersion marine dans les Pertuis Charentais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29854E9-E674-4A2E-A570-6D075D727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93" t="12054" r="1565" b="73964"/>
          <a:stretch/>
        </p:blipFill>
        <p:spPr>
          <a:xfrm>
            <a:off x="0" y="-1299"/>
            <a:ext cx="9141476" cy="942702"/>
          </a:xfrm>
          <a:prstGeom prst="rect">
            <a:avLst/>
          </a:prstGeom>
        </p:spPr>
      </p:pic>
      <p:grpSp>
        <p:nvGrpSpPr>
          <p:cNvPr id="8" name="Groupe 6">
            <a:extLst>
              <a:ext uri="{FF2B5EF4-FFF2-40B4-BE49-F238E27FC236}">
                <a16:creationId xmlns:a16="http://schemas.microsoft.com/office/drawing/2014/main" id="{D37ACB60-FE9D-4E58-A7E7-247202E330F2}"/>
              </a:ext>
            </a:extLst>
          </p:cNvPr>
          <p:cNvGrpSpPr>
            <a:grpSpLocks/>
          </p:cNvGrpSpPr>
          <p:nvPr/>
        </p:nvGrpSpPr>
        <p:grpSpPr bwMode="auto">
          <a:xfrm>
            <a:off x="213471" y="1831816"/>
            <a:ext cx="4300864" cy="3589786"/>
            <a:chOff x="1777081" y="2487309"/>
            <a:chExt cx="5545138" cy="4029075"/>
          </a:xfrm>
        </p:grpSpPr>
        <p:pic>
          <p:nvPicPr>
            <p:cNvPr id="9" name="Image 7" descr="WLevels_Surge_Xynthia_nosubplot.png">
              <a:extLst>
                <a:ext uri="{FF2B5EF4-FFF2-40B4-BE49-F238E27FC236}">
                  <a16:creationId xmlns:a16="http://schemas.microsoft.com/office/drawing/2014/main" id="{00D4DA12-C4AF-4094-8573-3DFB56573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3" t="5258" r="31467" b="5258"/>
            <a:stretch>
              <a:fillRect/>
            </a:stretch>
          </p:blipFill>
          <p:spPr bwMode="auto">
            <a:xfrm>
              <a:off x="1777081" y="2487309"/>
              <a:ext cx="5545138" cy="402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424167-5FBD-4AE3-9C9F-88C93C6D45C8}"/>
                </a:ext>
              </a:extLst>
            </p:cNvPr>
            <p:cNvSpPr/>
            <p:nvPr/>
          </p:nvSpPr>
          <p:spPr>
            <a:xfrm>
              <a:off x="5487069" y="2760831"/>
              <a:ext cx="1574800" cy="530225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2431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9D43DD0-A34A-4901-BA2F-6723D46DE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83" t="15833" r="3333" b="27333"/>
          <a:stretch/>
        </p:blipFill>
        <p:spPr>
          <a:xfrm>
            <a:off x="400050" y="2257425"/>
            <a:ext cx="8144012" cy="37528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8B70026-A801-40F5-A64D-CA19F37616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93" t="12054" r="1565" b="73964"/>
          <a:stretch/>
        </p:blipFill>
        <p:spPr>
          <a:xfrm>
            <a:off x="0" y="-1299"/>
            <a:ext cx="9141476" cy="9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958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</TotalTime>
  <Words>125</Words>
  <Application>Microsoft Office PowerPoint</Application>
  <PresentationFormat>Affichage à l'écran (4:3)</PresentationFormat>
  <Paragraphs>16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xbertin</dc:creator>
  <cp:lastModifiedBy>Xavier Bertin</cp:lastModifiedBy>
  <cp:revision>27</cp:revision>
  <dcterms:created xsi:type="dcterms:W3CDTF">2023-02-19T14:36:20Z</dcterms:created>
  <dcterms:modified xsi:type="dcterms:W3CDTF">2023-10-03T15:58:44Z</dcterms:modified>
</cp:coreProperties>
</file>